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909670baa_7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909670baa_7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Encourage customers with an upcoming flight to upgrade to a higher cabin. </a:t>
            </a:r>
            <a:endParaRPr sz="17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Send push notifications to promote Avios rewards</a:t>
            </a:r>
            <a:endParaRPr sz="17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Trebuchet MS"/>
              <a:buChar char="●"/>
            </a:pPr>
            <a:r>
              <a:rPr lang="en-GB" sz="17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Step-by-step guide of luxury travel experience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909670baa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909670baa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909670baa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909670baa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909670ba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909670ba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909670ba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909670ba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68% of millennials and 66% of Gen Z prefer comfort over speed when choosing a mode of transportation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Millennials are 60% more Comfort over speed </a:t>
            </a:r>
            <a:r>
              <a:rPr lang="en-GB" sz="1650">
                <a:solidFill>
                  <a:srgbClr val="040C28"/>
                </a:solidFill>
              </a:rPr>
              <a:t>Millennials are 60% more likely to purchase seats with extra legroom while flying</a:t>
            </a: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7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909670ba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909670ba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Trebuchet MS"/>
              <a:buChar char="●"/>
            </a:pPr>
            <a:r>
              <a:rPr b="1" lang="en-GB" sz="1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HIGHER AVERAGE RATINGS IN PREMIUM FOR:</a:t>
            </a:r>
            <a:endParaRPr b="1" sz="12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Trebuchet MS"/>
              <a:buChar char="○"/>
            </a:pPr>
            <a:r>
              <a:rPr b="1" lang="en-GB" sz="1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STAFF SERVICE</a:t>
            </a:r>
            <a:endParaRPr b="1" sz="12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Trebuchet MS"/>
              <a:buChar char="○"/>
            </a:pPr>
            <a:r>
              <a:rPr b="1" lang="en-GB" sz="1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COMFORT</a:t>
            </a:r>
            <a:endParaRPr b="1" sz="12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Trebuchet MS"/>
              <a:buChar char="○"/>
            </a:pPr>
            <a:r>
              <a:rPr b="1" lang="en-GB" sz="1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VALUE FOR MONEY</a:t>
            </a:r>
            <a:endParaRPr b="1" sz="12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Trebuchet MS"/>
              <a:buChar char="○"/>
            </a:pPr>
            <a:r>
              <a:rPr b="1" lang="en-GB" sz="1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FOOD</a:t>
            </a:r>
            <a:endParaRPr b="1" sz="12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Trebuchet MS"/>
              <a:buChar char="○"/>
            </a:pPr>
            <a:r>
              <a:rPr b="1" lang="en-GB" sz="1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ENTERTAINMENT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909670ba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909670ba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909670baa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909670baa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Trebuchet MS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909670baa_1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909670baa_1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909670baa_7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909670baa_7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200">
                <a:solidFill>
                  <a:schemeClr val="dk1"/>
                </a:solidFill>
              </a:rPr>
              <a:t>Tech stack used </a:t>
            </a:r>
            <a:r>
              <a:rPr lang="en-GB" sz="2800">
                <a:solidFill>
                  <a:srgbClr val="595959"/>
                </a:solidFill>
              </a:rPr>
              <a:t>React, SASS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500" y="1164200"/>
            <a:ext cx="3113550" cy="23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22360" r="0" t="0"/>
          <a:stretch/>
        </p:blipFill>
        <p:spPr>
          <a:xfrm>
            <a:off x="5063425" y="2445840"/>
            <a:ext cx="1753702" cy="3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82112" t="0"/>
          <a:stretch/>
        </p:blipFill>
        <p:spPr>
          <a:xfrm>
            <a:off x="5624976" y="1688625"/>
            <a:ext cx="765158" cy="66694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334500" y="3052950"/>
            <a:ext cx="622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INDUSTRY PROJECT - FANTASTIC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050" y="152400"/>
            <a:ext cx="24578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/>
        </p:nvSpPr>
        <p:spPr>
          <a:xfrm>
            <a:off x="3234400" y="2525150"/>
            <a:ext cx="42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292150" y="671475"/>
            <a:ext cx="678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338825" y="1243575"/>
            <a:ext cx="52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61325" y="1051250"/>
            <a:ext cx="45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WIREFRAME AND RECOMMENDATION SYSTEM </a:t>
            </a:r>
            <a:endParaRPr b="1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0" y="1606825"/>
            <a:ext cx="5871911" cy="14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661325" y="3273075"/>
            <a:ext cx="3963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●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COLLECT DATA: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○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 demographic 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○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Number of Avios points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○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Click rate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○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Conversion rate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572000" y="3273075"/>
            <a:ext cx="3874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●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 REWARDS BASED ON: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○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Previous</a:t>
            </a: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 Destinations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○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Popular Destinations by age group and trend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○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Popular Avios hotel partners 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550" y="405450"/>
            <a:ext cx="1490000" cy="5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582900" y="432700"/>
            <a:ext cx="622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Implementing in industry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550" y="405450"/>
            <a:ext cx="1490000" cy="5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82900" y="1825925"/>
            <a:ext cx="210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scientists</a:t>
            </a:r>
            <a:endParaRPr sz="20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82900" y="432700"/>
            <a:ext cx="622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members</a:t>
            </a:r>
            <a:endParaRPr sz="25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100" y="2491797"/>
            <a:ext cx="1108220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459675" y="1825925"/>
            <a:ext cx="210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UX designers</a:t>
            </a:r>
            <a:endParaRPr sz="20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009450" y="1825925"/>
            <a:ext cx="273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</a:t>
            </a: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engineers</a:t>
            </a:r>
            <a:endParaRPr sz="20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723" y="2470925"/>
            <a:ext cx="1108224" cy="11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6090100" y="3752625"/>
            <a:ext cx="110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Jonny</a:t>
            </a:r>
            <a:endParaRPr sz="20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427538" y="3752625"/>
            <a:ext cx="95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Luis</a:t>
            </a:r>
            <a:endParaRPr sz="20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18910" l="17993" r="17444" t="13260"/>
          <a:stretch/>
        </p:blipFill>
        <p:spPr>
          <a:xfrm>
            <a:off x="4696975" y="2491800"/>
            <a:ext cx="1054812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675" y="2470925"/>
            <a:ext cx="1108226" cy="11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3459663" y="3731550"/>
            <a:ext cx="120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Christie</a:t>
            </a:r>
            <a:endParaRPr sz="20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823263" y="3773275"/>
            <a:ext cx="95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Daniel</a:t>
            </a:r>
            <a:endParaRPr sz="20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6475" y="2394025"/>
            <a:ext cx="1054800" cy="1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5775" y="2394025"/>
            <a:ext cx="1054800" cy="1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655775" y="3677125"/>
            <a:ext cx="110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Helen</a:t>
            </a:r>
            <a:endParaRPr sz="20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836476" y="3677125"/>
            <a:ext cx="105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Olabisi</a:t>
            </a:r>
            <a:endParaRPr sz="200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639800" y="1565300"/>
            <a:ext cx="660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Trebuchet MS"/>
              <a:buChar char="●"/>
            </a:pPr>
            <a:r>
              <a:rPr lang="en-GB" sz="2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How can we encourage younger leisure customers to buy seats in “Club World” </a:t>
            </a:r>
            <a:r>
              <a:rPr lang="en-GB" sz="2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cabin</a:t>
            </a:r>
            <a:r>
              <a:rPr lang="en-GB" sz="2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22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550" y="405450"/>
            <a:ext cx="1490000" cy="5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39800" y="553150"/>
            <a:ext cx="622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 Statement: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/>
        </p:nvSpPr>
        <p:spPr>
          <a:xfrm>
            <a:off x="940600" y="1716950"/>
            <a:ext cx="135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885000" y="310200"/>
            <a:ext cx="135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82900" y="3351425"/>
            <a:ext cx="2677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Gen Zs and Millennials are the </a:t>
            </a:r>
            <a:r>
              <a:rPr lang="en-GB" sz="1700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highest spenders</a:t>
            </a:r>
            <a:r>
              <a:rPr lang="en-GB" sz="17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 when they travel </a:t>
            </a:r>
            <a:endParaRPr sz="17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550" y="405450"/>
            <a:ext cx="1490000" cy="5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82900" y="432700"/>
            <a:ext cx="622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Insights</a:t>
            </a:r>
            <a:endParaRPr sz="25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800" y="1454525"/>
            <a:ext cx="1630688" cy="16306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6623800" y="3351425"/>
            <a:ext cx="2128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70% </a:t>
            </a:r>
            <a:r>
              <a:rPr lang="en-GB" sz="17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Gen-Z belong to Premium Loyalty programmes</a:t>
            </a:r>
            <a:endParaRPr sz="17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b="6620" l="0" r="0" t="0"/>
          <a:stretch/>
        </p:blipFill>
        <p:spPr>
          <a:xfrm>
            <a:off x="602550" y="1002100"/>
            <a:ext cx="2386800" cy="222883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498225" y="3349025"/>
            <a:ext cx="267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Millennials are 60% more likely to purchase seats with </a:t>
            </a:r>
            <a:r>
              <a:rPr lang="en-GB" sz="1650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extra legroom</a:t>
            </a:r>
            <a:r>
              <a:rPr lang="en-GB" sz="165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 while flying</a:t>
            </a:r>
            <a:r>
              <a:rPr lang="en-GB" sz="1650">
                <a:solidFill>
                  <a:srgbClr val="073763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7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6">
            <a:alphaModFix/>
          </a:blip>
          <a:srcRect b="0" l="0" r="32953" t="22462"/>
          <a:stretch/>
        </p:blipFill>
        <p:spPr>
          <a:xfrm>
            <a:off x="3437723" y="1668075"/>
            <a:ext cx="2575928" cy="119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3234400" y="2024650"/>
            <a:ext cx="426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699200" y="4316400"/>
            <a:ext cx="42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2. BRITISH AIRWAYS REVIEWS, KAGGLE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15923"/>
          <a:stretch/>
        </p:blipFill>
        <p:spPr>
          <a:xfrm>
            <a:off x="4841250" y="1851925"/>
            <a:ext cx="3949200" cy="179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516" y="1803476"/>
            <a:ext cx="3585959" cy="23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842100" y="4316400"/>
            <a:ext cx="317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1. US AIRLINES SENTIMENT, KAGGLE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7550" y="405450"/>
            <a:ext cx="1490000" cy="5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582900" y="432700"/>
            <a:ext cx="622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What did we find?</a:t>
            </a:r>
            <a:endParaRPr sz="2500"/>
          </a:p>
        </p:txBody>
      </p:sp>
      <p:sp>
        <p:nvSpPr>
          <p:cNvPr id="111" name="Google Shape;111;p17"/>
          <p:cNvSpPr txBox="1"/>
          <p:nvPr/>
        </p:nvSpPr>
        <p:spPr>
          <a:xfrm>
            <a:off x="4572000" y="1119225"/>
            <a:ext cx="42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●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FIRST CLASS IS BETTER VALUE FOR MONEY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506025" y="1182750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34100" y="1094988"/>
            <a:ext cx="358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Trebuchet MS"/>
              <a:buChar char="●"/>
            </a:pPr>
            <a:r>
              <a:rPr b="1" lang="en-GB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GEN Z BUY ALMOST AS MANY FLIGHTS AS OLDER GENERATION</a:t>
            </a:r>
            <a:endParaRPr b="1">
              <a:solidFill>
                <a:srgbClr val="07376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00" y="1009050"/>
            <a:ext cx="6216274" cy="38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550" y="405450"/>
            <a:ext cx="1490000" cy="5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582900" y="340025"/>
            <a:ext cx="622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User persona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582900" y="1578350"/>
            <a:ext cx="526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0124D"/>
                </a:solidFill>
                <a:latin typeface="Trebuchet MS"/>
                <a:ea typeface="Trebuchet MS"/>
                <a:cs typeface="Trebuchet MS"/>
                <a:sym typeface="Trebuchet MS"/>
              </a:rPr>
              <a:t>encourage other young leisure travellers like Shannon, an existing BA customer, to upgrade to a higher cabin.</a:t>
            </a:r>
            <a:endParaRPr sz="2000">
              <a:solidFill>
                <a:srgbClr val="20124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550" y="405450"/>
            <a:ext cx="1490000" cy="5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582900" y="432700"/>
            <a:ext cx="622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How might we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582900" y="432700"/>
            <a:ext cx="622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High-fidelity wireframes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67" y="1154500"/>
            <a:ext cx="2247967" cy="38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500" y="1017225"/>
            <a:ext cx="2184313" cy="39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275" y="1017225"/>
            <a:ext cx="2407592" cy="39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35" y="310754"/>
            <a:ext cx="123019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3503700" y="2110050"/>
            <a:ext cx="213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73763"/>
                </a:solidFill>
                <a:latin typeface="Trebuchet MS"/>
                <a:ea typeface="Trebuchet MS"/>
                <a:cs typeface="Trebuchet MS"/>
                <a:sym typeface="Trebuchet MS"/>
              </a:rPr>
              <a:t>Demo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